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57" r:id="rId4"/>
    <p:sldId id="258" r:id="rId5"/>
    <p:sldId id="259" r:id="rId6"/>
    <p:sldId id="261" r:id="rId7"/>
    <p:sldId id="262" r:id="rId8"/>
    <p:sldId id="263" r:id="rId9"/>
    <p:sldId id="264" r:id="rId10"/>
    <p:sldId id="265" r:id="rId11"/>
    <p:sldId id="266" r:id="rId12"/>
    <p:sldId id="284" r:id="rId13"/>
    <p:sldId id="268" r:id="rId14"/>
    <p:sldId id="269" r:id="rId15"/>
    <p:sldId id="270" r:id="rId16"/>
    <p:sldId id="271" r:id="rId17"/>
    <p:sldId id="273" r:id="rId18"/>
    <p:sldId id="276" r:id="rId19"/>
    <p:sldId id="277" r:id="rId20"/>
    <p:sldId id="278" r:id="rId21"/>
    <p:sldId id="279" r:id="rId22"/>
    <p:sldId id="280" r:id="rId23"/>
    <p:sldId id="281" r:id="rId24"/>
    <p:sldId id="283" r:id="rId25"/>
    <p:sldId id="282" r:id="rId2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7B9AA4-FC9B-4D41-85ED-E78BB4F12E15}">
          <p14:sldIdLst>
            <p14:sldId id="256"/>
            <p14:sldId id="267"/>
            <p14:sldId id="257"/>
            <p14:sldId id="258"/>
            <p14:sldId id="259"/>
            <p14:sldId id="261"/>
            <p14:sldId id="262"/>
          </p14:sldIdLst>
        </p14:section>
        <p14:section name="Untitled Section" id="{DB2C7BE0-113F-44E0-987C-BDC77433F8B7}">
          <p14:sldIdLst>
            <p14:sldId id="263"/>
            <p14:sldId id="264"/>
            <p14:sldId id="265"/>
            <p14:sldId id="266"/>
            <p14:sldId id="284"/>
            <p14:sldId id="268"/>
            <p14:sldId id="269"/>
            <p14:sldId id="270"/>
            <p14:sldId id="271"/>
            <p14:sldId id="273"/>
            <p14:sldId id="276"/>
            <p14:sldId id="277"/>
            <p14:sldId id="278"/>
            <p14:sldId id="279"/>
            <p14:sldId id="280"/>
            <p14:sldId id="281"/>
            <p14:sldId id="283"/>
            <p14:sldId id="282"/>
          </p14:sldIdLst>
        </p14:section>
      </p14:sectionLst>
    </p:ex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67" y="67"/>
      </p:cViewPr>
      <p:guideLst>
        <p:guide orient="horz" pos="2160"/>
        <p:guide pos="383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1BDDB7-7187-41F2-AF61-D50ECD4828DA}"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1ED5B-5E8D-4F88-AD43-DA31BDB38A70}" type="slidenum">
              <a:rPr lang="en-US" smtClean="0"/>
              <a:t>‹#›</a:t>
            </a:fld>
            <a:endParaRPr lang="en-US"/>
          </a:p>
        </p:txBody>
      </p:sp>
    </p:spTree>
    <p:extLst>
      <p:ext uri="{BB962C8B-B14F-4D97-AF65-F5344CB8AC3E}">
        <p14:creationId xmlns:p14="http://schemas.microsoft.com/office/powerpoint/2010/main" val="36530574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BDDB7-7187-41F2-AF61-D50ECD4828DA}"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1ED5B-5E8D-4F88-AD43-DA31BDB38A70}" type="slidenum">
              <a:rPr lang="en-US" smtClean="0"/>
              <a:t>‹#›</a:t>
            </a:fld>
            <a:endParaRPr lang="en-US"/>
          </a:p>
        </p:txBody>
      </p:sp>
    </p:spTree>
    <p:extLst>
      <p:ext uri="{BB962C8B-B14F-4D97-AF65-F5344CB8AC3E}">
        <p14:creationId xmlns:p14="http://schemas.microsoft.com/office/powerpoint/2010/main" val="6120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BDDB7-7187-41F2-AF61-D50ECD4828DA}"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1ED5B-5E8D-4F88-AD43-DA31BDB38A70}" type="slidenum">
              <a:rPr lang="en-US" smtClean="0"/>
              <a:t>‹#›</a:t>
            </a:fld>
            <a:endParaRPr lang="en-US"/>
          </a:p>
        </p:txBody>
      </p:sp>
    </p:spTree>
    <p:extLst>
      <p:ext uri="{BB962C8B-B14F-4D97-AF65-F5344CB8AC3E}">
        <p14:creationId xmlns:p14="http://schemas.microsoft.com/office/powerpoint/2010/main" val="247365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BDDB7-7187-41F2-AF61-D50ECD4828DA}"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1ED5B-5E8D-4F88-AD43-DA31BDB38A70}" type="slidenum">
              <a:rPr lang="en-US" smtClean="0"/>
              <a:t>‹#›</a:t>
            </a:fld>
            <a:endParaRPr lang="en-US"/>
          </a:p>
        </p:txBody>
      </p:sp>
    </p:spTree>
    <p:extLst>
      <p:ext uri="{BB962C8B-B14F-4D97-AF65-F5344CB8AC3E}">
        <p14:creationId xmlns:p14="http://schemas.microsoft.com/office/powerpoint/2010/main" val="389388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BDDB7-7187-41F2-AF61-D50ECD4828DA}"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1ED5B-5E8D-4F88-AD43-DA31BDB38A70}" type="slidenum">
              <a:rPr lang="en-US" smtClean="0"/>
              <a:t>‹#›</a:t>
            </a:fld>
            <a:endParaRPr lang="en-US"/>
          </a:p>
        </p:txBody>
      </p:sp>
    </p:spTree>
    <p:extLst>
      <p:ext uri="{BB962C8B-B14F-4D97-AF65-F5344CB8AC3E}">
        <p14:creationId xmlns:p14="http://schemas.microsoft.com/office/powerpoint/2010/main" val="263708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1BDDB7-7187-41F2-AF61-D50ECD4828DA}"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1ED5B-5E8D-4F88-AD43-DA31BDB38A70}" type="slidenum">
              <a:rPr lang="en-US" smtClean="0"/>
              <a:t>‹#›</a:t>
            </a:fld>
            <a:endParaRPr lang="en-US"/>
          </a:p>
        </p:txBody>
      </p:sp>
    </p:spTree>
    <p:extLst>
      <p:ext uri="{BB962C8B-B14F-4D97-AF65-F5344CB8AC3E}">
        <p14:creationId xmlns:p14="http://schemas.microsoft.com/office/powerpoint/2010/main" val="289159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1BDDB7-7187-41F2-AF61-D50ECD4828DA}" type="datetimeFigureOut">
              <a:rPr lang="en-US" smtClean="0"/>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1ED5B-5E8D-4F88-AD43-DA31BDB38A70}" type="slidenum">
              <a:rPr lang="en-US" smtClean="0"/>
              <a:t>‹#›</a:t>
            </a:fld>
            <a:endParaRPr lang="en-US"/>
          </a:p>
        </p:txBody>
      </p:sp>
    </p:spTree>
    <p:extLst>
      <p:ext uri="{BB962C8B-B14F-4D97-AF65-F5344CB8AC3E}">
        <p14:creationId xmlns:p14="http://schemas.microsoft.com/office/powerpoint/2010/main" val="10574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1BDDB7-7187-41F2-AF61-D50ECD4828DA}"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1ED5B-5E8D-4F88-AD43-DA31BDB38A70}" type="slidenum">
              <a:rPr lang="en-US" smtClean="0"/>
              <a:t>‹#›</a:t>
            </a:fld>
            <a:endParaRPr lang="en-US"/>
          </a:p>
        </p:txBody>
      </p:sp>
    </p:spTree>
    <p:extLst>
      <p:ext uri="{BB962C8B-B14F-4D97-AF65-F5344CB8AC3E}">
        <p14:creationId xmlns:p14="http://schemas.microsoft.com/office/powerpoint/2010/main" val="72523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BDDB7-7187-41F2-AF61-D50ECD4828DA}" type="datetimeFigureOut">
              <a:rPr lang="en-US" smtClean="0"/>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1ED5B-5E8D-4F88-AD43-DA31BDB38A70}" type="slidenum">
              <a:rPr lang="en-US" smtClean="0"/>
              <a:t>‹#›</a:t>
            </a:fld>
            <a:endParaRPr lang="en-US"/>
          </a:p>
        </p:txBody>
      </p:sp>
    </p:spTree>
    <p:extLst>
      <p:ext uri="{BB962C8B-B14F-4D97-AF65-F5344CB8AC3E}">
        <p14:creationId xmlns:p14="http://schemas.microsoft.com/office/powerpoint/2010/main" val="412360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BDDB7-7187-41F2-AF61-D50ECD4828DA}"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1ED5B-5E8D-4F88-AD43-DA31BDB38A70}" type="slidenum">
              <a:rPr lang="en-US" smtClean="0"/>
              <a:t>‹#›</a:t>
            </a:fld>
            <a:endParaRPr lang="en-US"/>
          </a:p>
        </p:txBody>
      </p:sp>
    </p:spTree>
    <p:extLst>
      <p:ext uri="{BB962C8B-B14F-4D97-AF65-F5344CB8AC3E}">
        <p14:creationId xmlns:p14="http://schemas.microsoft.com/office/powerpoint/2010/main" val="109229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BDDB7-7187-41F2-AF61-D50ECD4828DA}"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1ED5B-5E8D-4F88-AD43-DA31BDB38A70}" type="slidenum">
              <a:rPr lang="en-US" smtClean="0"/>
              <a:t>‹#›</a:t>
            </a:fld>
            <a:endParaRPr lang="en-US"/>
          </a:p>
        </p:txBody>
      </p:sp>
    </p:spTree>
    <p:extLst>
      <p:ext uri="{BB962C8B-B14F-4D97-AF65-F5344CB8AC3E}">
        <p14:creationId xmlns:p14="http://schemas.microsoft.com/office/powerpoint/2010/main" val="25110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BDDB7-7187-41F2-AF61-D50ECD4828DA}" type="datetimeFigureOut">
              <a:rPr lang="en-US" smtClean="0"/>
              <a:t>8/31/2021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1ED5B-5E8D-4F88-AD43-DA31BDB38A70}" type="slidenum">
              <a:rPr lang="en-US" smtClean="0"/>
              <a:t>‹#›</a:t>
            </a:fld>
            <a:endParaRPr lang="en-US"/>
          </a:p>
        </p:txBody>
      </p:sp>
    </p:spTree>
    <p:extLst>
      <p:ext uri="{BB962C8B-B14F-4D97-AF65-F5344CB8AC3E}">
        <p14:creationId xmlns:p14="http://schemas.microsoft.com/office/powerpoint/2010/main" val="16788354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12138" y="838201"/>
            <a:ext cx="10337562" cy="1470025"/>
          </a:xfrm>
        </p:spPr>
        <p:txBody>
          <a:bodyPr>
            <a:noAutofit/>
          </a:bodyPr>
          <a:lstStyle/>
          <a:p>
            <a:r>
              <a:rPr lang="en-US" sz="3200" b="1" dirty="0" smtClean="0">
                <a:solidFill>
                  <a:srgbClr val="0070C0"/>
                </a:solidFill>
                <a:latin typeface="Times New Roman" pitchFamily="18" charset="0"/>
                <a:cs typeface="Times New Roman" pitchFamily="18" charset="0"/>
              </a:rPr>
              <a:t>SỞ GIÁO DỤC VÀ ĐÀO TẠO </a:t>
            </a:r>
            <a:r>
              <a:rPr lang="en-US" sz="3200" b="1" dirty="0" smtClean="0">
                <a:solidFill>
                  <a:srgbClr val="0070C0"/>
                </a:solidFill>
                <a:latin typeface="Times New Roman" pitchFamily="18" charset="0"/>
                <a:cs typeface="Times New Roman" pitchFamily="18" charset="0"/>
              </a:rPr>
              <a:t>TPHCM</a:t>
            </a:r>
            <a:r>
              <a:rPr lang="en-US" sz="3200" b="1" dirty="0" smtClean="0">
                <a:solidFill>
                  <a:srgbClr val="0070C0"/>
                </a:solidFill>
                <a:latin typeface="Times New Roman" pitchFamily="18" charset="0"/>
                <a:cs typeface="Times New Roman" pitchFamily="18" charset="0"/>
              </a:rPr>
              <a:t/>
            </a:r>
            <a:br>
              <a:rPr lang="en-US" sz="3200" b="1" dirty="0" smtClean="0">
                <a:solidFill>
                  <a:srgbClr val="0070C0"/>
                </a:solidFill>
                <a:latin typeface="Times New Roman" pitchFamily="18" charset="0"/>
                <a:cs typeface="Times New Roman" pitchFamily="18" charset="0"/>
              </a:rPr>
            </a:br>
            <a:r>
              <a:rPr lang="en-US" sz="3200" b="1" dirty="0" smtClean="0">
                <a:solidFill>
                  <a:srgbClr val="0070C0"/>
                </a:solidFill>
                <a:latin typeface="Times New Roman" pitchFamily="18" charset="0"/>
                <a:cs typeface="Times New Roman" pitchFamily="18" charset="0"/>
              </a:rPr>
              <a:t>TRƯỜNG THPT THẠNH LỘC</a:t>
            </a:r>
            <a:endParaRPr lang="en-US" sz="3200" b="1" dirty="0">
              <a:solidFill>
                <a:srgbClr val="0070C0"/>
              </a:solidFill>
              <a:latin typeface="Times New Roman" pitchFamily="18" charset="0"/>
              <a:cs typeface="Times New Roman" pitchFamily="18" charset="0"/>
            </a:endParaRPr>
          </a:p>
        </p:txBody>
      </p:sp>
      <p:sp>
        <p:nvSpPr>
          <p:cNvPr id="5" name="Subtitle 4"/>
          <p:cNvSpPr>
            <a:spLocks noGrp="1"/>
          </p:cNvSpPr>
          <p:nvPr>
            <p:ph type="subTitle" idx="1"/>
          </p:nvPr>
        </p:nvSpPr>
        <p:spPr>
          <a:xfrm>
            <a:off x="1520230" y="2743200"/>
            <a:ext cx="8513287" cy="1752600"/>
          </a:xfrm>
        </p:spPr>
        <p:txBody>
          <a:bodyPr>
            <a:noAutofit/>
          </a:bodyPr>
          <a:lstStyle/>
          <a:p>
            <a:r>
              <a:rPr lang="en-US" b="1" dirty="0" smtClean="0">
                <a:solidFill>
                  <a:schemeClr val="tx1"/>
                </a:solidFill>
                <a:latin typeface="Times New Roman" pitchFamily="18" charset="0"/>
                <a:cs typeface="Times New Roman" pitchFamily="18" charset="0"/>
              </a:rPr>
              <a:t>BÀI 5: THƯỜNG THỨC PHÒNG TRÁNH MỘT SỐ LOẠI BOM, ĐẠN VÀ THIÊN TAI</a:t>
            </a:r>
          </a:p>
          <a:p>
            <a:endParaRPr lang="en-US" b="1" dirty="0">
              <a:latin typeface="Times New Roman" pitchFamily="18" charset="0"/>
              <a:cs typeface="Times New Roman" pitchFamily="18" charset="0"/>
            </a:endParaRPr>
          </a:p>
          <a:p>
            <a:r>
              <a:rPr lang="en-US" b="1" dirty="0" smtClean="0">
                <a:solidFill>
                  <a:srgbClr val="FF0000"/>
                </a:solidFill>
                <a:latin typeface="Times New Roman" pitchFamily="18" charset="0"/>
                <a:cs typeface="Times New Roman" pitchFamily="18" charset="0"/>
              </a:rPr>
              <a:t>Giáo viên: Nguyễn Văn Cang</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14521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706562"/>
          </a:xfrm>
        </p:spPr>
        <p:txBody>
          <a:bodyPr>
            <a:normAutofit/>
          </a:bodyPr>
          <a:lstStyle/>
          <a:p>
            <a:pPr algn="l"/>
            <a:r>
              <a:rPr lang="en-US" sz="2600" dirty="0" err="1" smtClean="0">
                <a:latin typeface="Times New Roman" pitchFamily="18" charset="0"/>
                <a:cs typeface="Times New Roman" pitchFamily="18" charset="0"/>
              </a:rPr>
              <a:t>Bom</a:t>
            </a:r>
            <a:r>
              <a:rPr lang="en-US" sz="2600" dirty="0" smtClean="0">
                <a:latin typeface="Times New Roman" pitchFamily="18" charset="0"/>
                <a:cs typeface="Times New Roman" pitchFamily="18" charset="0"/>
              </a:rPr>
              <a:t> GBU-29/30/31/32/15JDAM: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loại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bom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cống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sân</a:t>
            </a:r>
            <a:r>
              <a:rPr lang="en-US" sz="2600" dirty="0" smtClean="0">
                <a:latin typeface="Times New Roman" pitchFamily="18" charset="0"/>
                <a:cs typeface="Times New Roman" pitchFamily="18" charset="0"/>
              </a:rPr>
              <a:t> bay, </a:t>
            </a:r>
            <a:r>
              <a:rPr lang="en-US" sz="2600" dirty="0" err="1" smtClean="0">
                <a:latin typeface="Times New Roman" pitchFamily="18" charset="0"/>
                <a:cs typeface="Times New Roman" pitchFamily="18" charset="0"/>
              </a:rPr>
              <a:t>đài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truyền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hình</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046" y="1981200"/>
            <a:ext cx="11553746" cy="4876800"/>
          </a:xfrm>
        </p:spPr>
      </p:pic>
    </p:spTree>
    <p:extLst>
      <p:ext uri="{BB962C8B-B14F-4D97-AF65-F5344CB8AC3E}">
        <p14:creationId xmlns:p14="http://schemas.microsoft.com/office/powerpoint/2010/main" val="1626599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304800"/>
            <a:ext cx="10945654" cy="1630362"/>
          </a:xfrm>
        </p:spPr>
        <p:txBody>
          <a:bodyPr>
            <a:normAutofit/>
          </a:bodyPr>
          <a:lstStyle/>
          <a:p>
            <a:pPr algn="l"/>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Bom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mắt</a:t>
            </a:r>
            <a:r>
              <a:rPr lang="en-US" sz="2800" smtClean="0">
                <a:latin typeface="Times New Roman" pitchFamily="18" charset="0"/>
                <a:cs typeface="Times New Roman" pitchFamily="18" charset="0"/>
              </a:rPr>
              <a:t>, rát bỏng, ho, ngứa, gây suy nhược thần kinh, chóng mặt, nôn.</a:t>
            </a:r>
            <a:endParaRPr lang="en-US" sz="2800" dirty="0">
              <a:latin typeface="Times New Roman" pitchFamily="18" charset="0"/>
              <a:cs typeface="Times New Roman"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6184" y="2209800"/>
            <a:ext cx="10057656" cy="449580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40" y="2057401"/>
            <a:ext cx="10844306" cy="4705943"/>
          </a:xfrm>
          <a:prstGeom prst="rect">
            <a:avLst/>
          </a:prstGeom>
        </p:spPr>
      </p:pic>
    </p:spTree>
    <p:extLst>
      <p:ext uri="{BB962C8B-B14F-4D97-AF65-F5344CB8AC3E}">
        <p14:creationId xmlns:p14="http://schemas.microsoft.com/office/powerpoint/2010/main" val="3866709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smtClean="0">
                <a:latin typeface="Times New Roman" pitchFamily="18" charset="0"/>
                <a:cs typeface="Times New Roman" pitchFamily="18" charset="0"/>
              </a:rPr>
              <a:t>- Chất độc màu da cam: Mỹ sử dụng trong chiến tranh VN để lại nhiều hậu quả nặng nề</a:t>
            </a:r>
            <a:endParaRPr lang="en-US" sz="320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919" y="1676400"/>
            <a:ext cx="5168781" cy="476260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719" y="1676400"/>
            <a:ext cx="5486400" cy="4724400"/>
          </a:xfrm>
          <a:prstGeom prst="rect">
            <a:avLst/>
          </a:prstGeom>
        </p:spPr>
      </p:pic>
    </p:spTree>
    <p:extLst>
      <p:ext uri="{BB962C8B-B14F-4D97-AF65-F5344CB8AC3E}">
        <p14:creationId xmlns:p14="http://schemas.microsoft.com/office/powerpoint/2010/main" val="23905892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2087562"/>
          </a:xfrm>
        </p:spPr>
        <p:txBody>
          <a:bodyPr>
            <a:normAutofit/>
          </a:bodyPr>
          <a:lstStyle/>
          <a:p>
            <a:pPr algn="l"/>
            <a:r>
              <a:rPr lang="en-US" sz="3200" smtClean="0">
                <a:latin typeface="Times New Roman" pitchFamily="18" charset="0"/>
                <a:cs typeface="Times New Roman" pitchFamily="18" charset="0"/>
              </a:rPr>
              <a:t>- Bom </a:t>
            </a:r>
            <a:r>
              <a:rPr lang="en-US" sz="3200" dirty="0" err="1" smtClean="0">
                <a:latin typeface="Times New Roman" pitchFamily="18" charset="0"/>
                <a:cs typeface="Times New Roman" pitchFamily="18" charset="0"/>
              </a:rPr>
              <a:t>cháy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Sử</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dụng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cháy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hỗn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hợp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nhôm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phốt</a:t>
            </a:r>
            <a:r>
              <a:rPr lang="en-US" sz="2600" dirty="0" smtClean="0">
                <a:latin typeface="Times New Roman" pitchFamily="18" charset="0"/>
                <a:cs typeface="Times New Roman" pitchFamily="18" charset="0"/>
              </a:rPr>
              <a:t> pho, </a:t>
            </a:r>
            <a:r>
              <a:rPr lang="en-US" sz="2600" dirty="0" err="1" smtClean="0">
                <a:latin typeface="Times New Roman" pitchFamily="18" charset="0"/>
                <a:cs typeface="Times New Roman" pitchFamily="18" charset="0"/>
              </a:rPr>
              <a:t>napan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dễ</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cháy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xăng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hỏa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dưới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keo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hoặc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bột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lực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địch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phương</a:t>
            </a:r>
            <a:endParaRPr lang="en-US" sz="2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519" y="2133600"/>
            <a:ext cx="10420813" cy="455322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119" y="2118167"/>
            <a:ext cx="10515600" cy="4724400"/>
          </a:xfrm>
          <a:prstGeom prst="rect">
            <a:avLst/>
          </a:prstGeom>
        </p:spPr>
      </p:pic>
    </p:spTree>
    <p:extLst>
      <p:ext uri="{BB962C8B-B14F-4D97-AF65-F5344CB8AC3E}">
        <p14:creationId xmlns:p14="http://schemas.microsoft.com/office/powerpoint/2010/main" val="219256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249362"/>
          </a:xfrm>
        </p:spPr>
        <p:txBody>
          <a:bodyPr>
            <a:normAutofit/>
          </a:bodyPr>
          <a:lstStyle/>
          <a:p>
            <a:pPr algn="l"/>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Bom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mềm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4836" y="1752601"/>
            <a:ext cx="9713921" cy="4754563"/>
          </a:xfrm>
        </p:spPr>
      </p:pic>
    </p:spTree>
    <p:extLst>
      <p:ext uri="{BB962C8B-B14F-4D97-AF65-F5344CB8AC3E}">
        <p14:creationId xmlns:p14="http://schemas.microsoft.com/office/powerpoint/2010/main" val="354321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tử</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6184" y="1676401"/>
            <a:ext cx="9628122" cy="4449763"/>
          </a:xfrm>
        </p:spPr>
      </p:pic>
    </p:spTree>
    <p:extLst>
      <p:ext uri="{BB962C8B-B14F-4D97-AF65-F5344CB8AC3E}">
        <p14:creationId xmlns:p14="http://schemas.microsoft.com/office/powerpoint/2010/main" val="718048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Bom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MK-82, 117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ngòi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nổ</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2927" y="1676400"/>
            <a:ext cx="8361264" cy="4191000"/>
          </a:xfrm>
        </p:spPr>
      </p:pic>
    </p:spTree>
    <p:extLst>
      <p:ext uri="{BB962C8B-B14F-4D97-AF65-F5344CB8AC3E}">
        <p14:creationId xmlns:p14="http://schemas.microsoft.com/office/powerpoint/2010/main" val="909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imes New Roman" pitchFamily="18" charset="0"/>
                <a:cs typeface="Times New Roman" pitchFamily="18" charset="0"/>
              </a:rPr>
              <a:t>II.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pháp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phòng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thường</a:t>
            </a:r>
            <a:r>
              <a:rPr lang="en-US" sz="4000">
                <a:latin typeface="Times New Roman" pitchFamily="18" charset="0"/>
                <a:cs typeface="Times New Roman" pitchFamily="18" charset="0"/>
              </a:rPr>
              <a:t/>
            </a:r>
            <a:br>
              <a:rPr lang="en-US" sz="4000">
                <a:latin typeface="Times New Roman" pitchFamily="18" charset="0"/>
                <a:cs typeface="Times New Roman" pitchFamily="18" charset="0"/>
              </a:rPr>
            </a:br>
            <a:r>
              <a:rPr lang="en-US" sz="4000" smtClean="0">
                <a:latin typeface="Times New Roman" pitchFamily="18" charset="0"/>
                <a:cs typeface="Times New Roman" pitchFamily="18" charset="0"/>
              </a:rPr>
              <a:t>a) </a:t>
            </a:r>
            <a:r>
              <a:rPr lang="en-US" sz="4000" dirty="0" err="1">
                <a:latin typeface="Times New Roman" pitchFamily="18" charset="0"/>
                <a:cs typeface="Times New Roman" pitchFamily="18" charset="0"/>
              </a:rPr>
              <a:t>tổ</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báo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báo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endParaRPr lang="en-US" sz="4000" dirty="0">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6184" y="1981200"/>
            <a:ext cx="4864735" cy="3543300"/>
          </a:xfrm>
        </p:spPr>
      </p:pic>
      <p:pic>
        <p:nvPicPr>
          <p:cNvPr id="7" name="Picture 6" descr="tải xuống (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4406" y="1981200"/>
            <a:ext cx="456068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53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smtClean="0">
                <a:latin typeface="Times New Roman" pitchFamily="18" charset="0"/>
                <a:cs typeface="Times New Roman" pitchFamily="18" charset="0"/>
              </a:rPr>
              <a:t>b</a:t>
            </a:r>
            <a:r>
              <a:rPr lang="en-US" sz="4000" dirty="0">
                <a:latin typeface="Times New Roman" pitchFamily="18" charset="0"/>
                <a:cs typeface="Times New Roman" pitchFamily="18" charset="0"/>
              </a:rPr>
              <a:t>)</a:t>
            </a:r>
            <a:r>
              <a:rPr lang="en-US" sz="400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ngụy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giữ</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chống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trinh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địch</a:t>
            </a:r>
            <a:endParaRPr lang="en-US" sz="40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2138" y="1447800"/>
            <a:ext cx="4662038" cy="49530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6441" y="1447801"/>
            <a:ext cx="5270130" cy="4974771"/>
          </a:xfrm>
          <a:prstGeom prst="rect">
            <a:avLst/>
          </a:prstGeom>
        </p:spPr>
      </p:pic>
    </p:spTree>
    <p:extLst>
      <p:ext uri="{BB962C8B-B14F-4D97-AF65-F5344CB8AC3E}">
        <p14:creationId xmlns:p14="http://schemas.microsoft.com/office/powerpoint/2010/main" val="19090185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latin typeface="Times New Roman" pitchFamily="18" charset="0"/>
                <a:cs typeface="Times New Roman" pitchFamily="18" charset="0"/>
              </a:rPr>
              <a:t>c)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hầm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phòng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tránh</a:t>
            </a:r>
            <a:endParaRPr lang="en-US" sz="40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6184" y="1676401"/>
            <a:ext cx="3875173" cy="4525963"/>
          </a:xfrm>
        </p:spPr>
      </p:pic>
      <p:pic>
        <p:nvPicPr>
          <p:cNvPr id="5" name="Picture 12" descr="Kết quả hình ảnh cho hầm hố phòng tránh bom đ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873" y="1600200"/>
            <a:ext cx="5371478"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5138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Từ</a:t>
            </a:r>
            <a:r>
              <a:rPr lang="en-US" sz="2400" dirty="0" smtClean="0"/>
              <a:t> </a:t>
            </a:r>
            <a:r>
              <a:rPr lang="en-US" sz="2400" dirty="0" err="1" smtClean="0"/>
              <a:t>những</a:t>
            </a:r>
            <a:r>
              <a:rPr lang="en-US" sz="2400" dirty="0" smtClean="0"/>
              <a:t> </a:t>
            </a:r>
            <a:r>
              <a:rPr lang="en-US" sz="2400" dirty="0" err="1" smtClean="0"/>
              <a:t>hình</a:t>
            </a:r>
            <a:r>
              <a:rPr lang="en-US" sz="2400" dirty="0" smtClean="0"/>
              <a:t> </a:t>
            </a:r>
            <a:r>
              <a:rPr lang="en-US" sz="2400" dirty="0" err="1" smtClean="0"/>
              <a:t>ảnh</a:t>
            </a:r>
            <a:r>
              <a:rPr lang="en-US" sz="2400" dirty="0" smtClean="0"/>
              <a:t> </a:t>
            </a:r>
            <a:r>
              <a:rPr lang="en-US" sz="2400" dirty="0" err="1" smtClean="0"/>
              <a:t>trên</a:t>
            </a:r>
            <a:r>
              <a:rPr lang="en-US" sz="2400" dirty="0" smtClean="0"/>
              <a:t> </a:t>
            </a:r>
            <a:r>
              <a:rPr lang="en-US" sz="2400" dirty="0" err="1" smtClean="0"/>
              <a:t>rút</a:t>
            </a:r>
            <a:r>
              <a:rPr lang="en-US" sz="2400" dirty="0" smtClean="0"/>
              <a:t> </a:t>
            </a:r>
            <a:r>
              <a:rPr lang="en-US" sz="2400" dirty="0" err="1" smtClean="0"/>
              <a:t>ra</a:t>
            </a:r>
            <a:r>
              <a:rPr lang="en-US" sz="2400" dirty="0" smtClean="0"/>
              <a:t> </a:t>
            </a:r>
            <a:r>
              <a:rPr lang="en-US" sz="2400" dirty="0" err="1" smtClean="0"/>
              <a:t>tác</a:t>
            </a:r>
            <a:r>
              <a:rPr lang="en-US" sz="2400" dirty="0" smtClean="0"/>
              <a:t> </a:t>
            </a:r>
            <a:r>
              <a:rPr lang="en-US" sz="2400" dirty="0" err="1" smtClean="0"/>
              <a:t>hại</a:t>
            </a:r>
            <a:r>
              <a:rPr lang="en-US" sz="2400" dirty="0" smtClean="0"/>
              <a:t> </a:t>
            </a:r>
            <a:r>
              <a:rPr lang="en-US" sz="2400" dirty="0" err="1" smtClean="0"/>
              <a:t>của</a:t>
            </a:r>
            <a:r>
              <a:rPr lang="en-US" sz="2400" dirty="0" smtClean="0"/>
              <a:t> </a:t>
            </a:r>
            <a:r>
              <a:rPr lang="en-US" sz="2400" dirty="0" err="1" smtClean="0"/>
              <a:t>bom</a:t>
            </a:r>
            <a:r>
              <a:rPr lang="en-US" sz="2400" dirty="0" smtClean="0"/>
              <a:t> </a:t>
            </a:r>
            <a:r>
              <a:rPr lang="en-US" sz="2400" dirty="0" err="1" smtClean="0"/>
              <a:t>đạn</a:t>
            </a:r>
            <a:r>
              <a:rPr lang="en-US" sz="2400" dirty="0" smtClean="0"/>
              <a:t>?</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528" y="1143000"/>
            <a:ext cx="4953740" cy="2324100"/>
          </a:xfrm>
          <a:prstGeom prst="rect">
            <a:avLst/>
          </a:prstGeom>
        </p:spPr>
      </p:pic>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486313" y="1143002"/>
            <a:ext cx="4763387" cy="2324099"/>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528" y="3581400"/>
            <a:ext cx="4953740" cy="23431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6313" y="3603171"/>
            <a:ext cx="4763387" cy="2350008"/>
          </a:xfrm>
          <a:prstGeom prst="rect">
            <a:avLst/>
          </a:prstGeom>
        </p:spPr>
      </p:pic>
    </p:spTree>
    <p:extLst>
      <p:ext uri="{BB962C8B-B14F-4D97-AF65-F5344CB8AC3E}">
        <p14:creationId xmlns:p14="http://schemas.microsoft.com/office/powerpoint/2010/main" val="9039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7533" y="1752600"/>
            <a:ext cx="9729470" cy="4495800"/>
          </a:xfrm>
        </p:spPr>
      </p:pic>
      <p:pic>
        <p:nvPicPr>
          <p:cNvPr id="5" name="Picture 25" descr="ANd9GcTmYYoBjClGcHmwJMIHvZ-UP-6gc2GuT6wGmGHULYByxFH7jZ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138" y="1828801"/>
            <a:ext cx="10134865" cy="449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pPr algn="l"/>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Sơ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nghiệp</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khu chế xuất, tránh tụ họp đông người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668551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latin typeface="Times New Roman" pitchFamily="18" charset="0"/>
                <a:cs typeface="Times New Roman" pitchFamily="18" charset="0"/>
              </a:rPr>
              <a:t>e) </a:t>
            </a:r>
            <a:r>
              <a:rPr lang="en-US" sz="4000" dirty="0" err="1" smtClean="0">
                <a:latin typeface="Times New Roman" pitchFamily="18" charset="0"/>
                <a:cs typeface="Times New Roman" pitchFamily="18" charset="0"/>
              </a:rPr>
              <a:t>Đánh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trả</a:t>
            </a:r>
            <a:endParaRPr lang="en-US" sz="40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698" y="1828800"/>
            <a:ext cx="5675524" cy="3810000"/>
          </a:xfrm>
        </p:spPr>
      </p:pic>
      <p:pic>
        <p:nvPicPr>
          <p:cNvPr id="5" name="Content Placeholder 10" descr="chum-anh-chien-tranh-bien-gioi-viet-trung-197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080919" y="1828800"/>
            <a:ext cx="5776873" cy="3810000"/>
          </a:xfrm>
          <a:prstGeom prst="rect">
            <a:avLst/>
          </a:prstGeom>
        </p:spPr>
      </p:pic>
    </p:spTree>
    <p:extLst>
      <p:ext uri="{BB962C8B-B14F-4D97-AF65-F5344CB8AC3E}">
        <p14:creationId xmlns:p14="http://schemas.microsoft.com/office/powerpoint/2010/main" val="87362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228600"/>
            <a:ext cx="10945654" cy="1143000"/>
          </a:xfrm>
        </p:spPr>
        <p:txBody>
          <a:bodyPr>
            <a:normAutofit/>
          </a:bodyPr>
          <a:lstStyle/>
          <a:p>
            <a:r>
              <a:rPr lang="en-US" sz="4000" smtClean="0">
                <a:latin typeface="Times New Roman" pitchFamily="18" charset="0"/>
                <a:cs typeface="Times New Roman" pitchFamily="18" charset="0"/>
              </a:rPr>
              <a:t>g) </a:t>
            </a:r>
            <a:r>
              <a:rPr lang="en-US" sz="4000" dirty="0" err="1">
                <a:latin typeface="Times New Roman" pitchFamily="18" charset="0"/>
                <a:cs typeface="Times New Roman" pitchFamily="18" charset="0"/>
              </a:rPr>
              <a:t>K</a:t>
            </a:r>
            <a:r>
              <a:rPr lang="en-US" sz="4000" dirty="0" err="1" smtClean="0">
                <a:latin typeface="Times New Roman" pitchFamily="18" charset="0"/>
                <a:cs typeface="Times New Roman" pitchFamily="18" charset="0"/>
              </a:rPr>
              <a:t>hắc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phục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hậu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quả</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608092" y="1600200"/>
            <a:ext cx="10945654" cy="4191000"/>
          </a:xfrm>
        </p:spPr>
        <p:txBody>
          <a:bodyPr>
            <a:normAutofit fontScale="92500" lnSpcReduction="20000"/>
          </a:bodyPr>
          <a:lstStyle/>
          <a:p>
            <a:pPr marL="0" indent="0">
              <a:buNone/>
            </a:pPr>
            <a:endParaRPr lang="en-US" dirty="0" smtClean="0"/>
          </a:p>
          <a:p>
            <a:pPr marL="0" indent="0">
              <a:buNone/>
            </a:pPr>
            <a:endParaRPr lang="en-US" dirty="0"/>
          </a:p>
          <a:p>
            <a:pPr marL="0" indent="0">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thương</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hỏa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Napan</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phốt</a:t>
            </a:r>
            <a:r>
              <a:rPr lang="en-US" dirty="0" smtClean="0">
                <a:latin typeface="Times New Roman" pitchFamily="18" charset="0"/>
                <a:cs typeface="Times New Roman" pitchFamily="18" charset="0"/>
              </a:rPr>
              <a:t> pho</a:t>
            </a:r>
          </a:p>
          <a:p>
            <a:pPr marL="0" indent="0">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Chôn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Khôi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thường</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2526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228600"/>
            <a:ext cx="10945654" cy="1905000"/>
          </a:xfrm>
        </p:spPr>
        <p:txBody>
          <a:bodyPr>
            <a:norm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Chú</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quyết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5065" y="1981200"/>
            <a:ext cx="7094406" cy="3733800"/>
          </a:xfrm>
        </p:spPr>
      </p:pic>
    </p:spTree>
    <p:extLst>
      <p:ext uri="{BB962C8B-B14F-4D97-AF65-F5344CB8AC3E}">
        <p14:creationId xmlns:p14="http://schemas.microsoft.com/office/powerpoint/2010/main" val="205057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944562"/>
          </a:xfrm>
        </p:spPr>
        <p:txBody>
          <a:bodyPr/>
          <a:lstStyle/>
          <a:p>
            <a:r>
              <a:rPr lang="en-US" dirty="0" err="1" smtClean="0"/>
              <a:t>Củng</a:t>
            </a:r>
            <a:r>
              <a:rPr lang="en-US" dirty="0" smtClean="0"/>
              <a:t> </a:t>
            </a:r>
            <a:r>
              <a:rPr lang="en-US" dirty="0" err="1" smtClean="0"/>
              <a:t>cố</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900" dirty="0">
                <a:solidFill>
                  <a:srgbClr val="FF0000"/>
                </a:solidFill>
                <a:latin typeface="Times New Roman" pitchFamily="18" charset="0"/>
                <a:cs typeface="Times New Roman" pitchFamily="18" charset="0"/>
              </a:rPr>
              <a:t>II. </a:t>
            </a:r>
            <a:r>
              <a:rPr lang="en-US" sz="3900" dirty="0" err="1">
                <a:solidFill>
                  <a:srgbClr val="FF0000"/>
                </a:solidFill>
                <a:latin typeface="Times New Roman" pitchFamily="18" charset="0"/>
                <a:cs typeface="Times New Roman" pitchFamily="18" charset="0"/>
              </a:rPr>
              <a:t>Một</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số</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biện</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pháp</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phòng</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tránh</a:t>
            </a:r>
            <a:r>
              <a:rPr lang="en-US" sz="3900" dirty="0">
                <a:solidFill>
                  <a:srgbClr val="FF0000"/>
                </a:solidFill>
                <a:latin typeface="Times New Roman" pitchFamily="18" charset="0"/>
                <a:cs typeface="Times New Roman" pitchFamily="18" charset="0"/>
              </a:rPr>
              <a:t> </a:t>
            </a:r>
            <a:r>
              <a:rPr lang="en-US" sz="3900" dirty="0" err="1">
                <a:solidFill>
                  <a:srgbClr val="FF0000"/>
                </a:solidFill>
                <a:latin typeface="Times New Roman" pitchFamily="18" charset="0"/>
                <a:cs typeface="Times New Roman" pitchFamily="18" charset="0"/>
              </a:rPr>
              <a:t>thông</a:t>
            </a:r>
            <a:r>
              <a:rPr lang="en-US" sz="3900" dirty="0">
                <a:solidFill>
                  <a:srgbClr val="FF0000"/>
                </a:solidFill>
                <a:latin typeface="Times New Roman" pitchFamily="18" charset="0"/>
                <a:cs typeface="Times New Roman" pitchFamily="18" charset="0"/>
              </a:rPr>
              <a:t> </a:t>
            </a:r>
            <a:r>
              <a:rPr lang="en-US" sz="3900" dirty="0" err="1" smtClean="0">
                <a:solidFill>
                  <a:srgbClr val="FF0000"/>
                </a:solidFill>
                <a:latin typeface="Times New Roman" pitchFamily="18" charset="0"/>
                <a:cs typeface="Times New Roman" pitchFamily="18" charset="0"/>
              </a:rPr>
              <a:t>thường</a:t>
            </a:r>
            <a:endParaRPr lang="en-US" sz="3900" dirty="0" smtClean="0">
              <a:solidFill>
                <a:srgbClr val="FF0000"/>
              </a:solidFill>
              <a:latin typeface="Times New Roman" pitchFamily="18" charset="0"/>
              <a:cs typeface="Times New Roman" pitchFamily="18" charset="0"/>
            </a:endParaRPr>
          </a:p>
          <a:p>
            <a:pPr marL="0" indent="0">
              <a:buNone/>
            </a:pPr>
            <a:r>
              <a:rPr lang="en-US" sz="3500" dirty="0" smtClean="0">
                <a:latin typeface="Times New Roman" pitchFamily="18" charset="0"/>
                <a:cs typeface="Times New Roman" pitchFamily="18" charset="0"/>
              </a:rPr>
              <a:t>a</a:t>
            </a:r>
            <a:r>
              <a:rPr lang="en-US" sz="3500" dirty="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Tổ</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chức</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trinh</a:t>
            </a:r>
            <a:r>
              <a:rPr lang="en-US" sz="3500" dirty="0" smtClean="0">
                <a:latin typeface="Times New Roman" pitchFamily="18" charset="0"/>
                <a:cs typeface="Times New Roman" pitchFamily="18" charset="0"/>
              </a:rPr>
              <a:t> </a:t>
            </a:r>
            <a:r>
              <a:rPr lang="en-US" sz="3500" dirty="0" err="1">
                <a:latin typeface="Times New Roman" pitchFamily="18" charset="0"/>
                <a:cs typeface="Times New Roman" pitchFamily="18" charset="0"/>
              </a:rPr>
              <a:t>sát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thông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báo</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báo</a:t>
            </a:r>
            <a:r>
              <a:rPr lang="en-US" sz="3500" dirty="0">
                <a:latin typeface="Times New Roman" pitchFamily="18" charset="0"/>
                <a:cs typeface="Times New Roman" pitchFamily="18" charset="0"/>
              </a:rPr>
              <a:t> </a:t>
            </a:r>
            <a:r>
              <a:rPr lang="en-US" sz="3500" dirty="0" err="1" smtClean="0">
                <a:latin typeface="Times New Roman" pitchFamily="18" charset="0"/>
                <a:cs typeface="Times New Roman" pitchFamily="18" charset="0"/>
              </a:rPr>
              <a:t>động</a:t>
            </a:r>
            <a:endParaRPr lang="en-US" sz="3500" dirty="0" smtClean="0">
              <a:latin typeface="Times New Roman" pitchFamily="18" charset="0"/>
              <a:cs typeface="Times New Roman" pitchFamily="18" charset="0"/>
            </a:endParaRPr>
          </a:p>
          <a:p>
            <a:pPr marL="0" indent="0">
              <a:buNone/>
            </a:pPr>
            <a:r>
              <a:rPr lang="en-US" sz="3500" dirty="0">
                <a:latin typeface="Times New Roman" pitchFamily="18" charset="0"/>
                <a:cs typeface="Times New Roman" pitchFamily="18" charset="0"/>
              </a:rPr>
              <a:t>b, </a:t>
            </a:r>
            <a:r>
              <a:rPr lang="en-US" sz="3500" dirty="0" err="1" smtClean="0">
                <a:latin typeface="Times New Roman" pitchFamily="18" charset="0"/>
                <a:cs typeface="Times New Roman" pitchFamily="18" charset="0"/>
              </a:rPr>
              <a:t>Ngụy</a:t>
            </a:r>
            <a:r>
              <a:rPr lang="en-US" sz="3500" dirty="0" smtClean="0">
                <a:latin typeface="Times New Roman" pitchFamily="18" charset="0"/>
                <a:cs typeface="Times New Roman" pitchFamily="18" charset="0"/>
              </a:rPr>
              <a:t> </a:t>
            </a:r>
            <a:r>
              <a:rPr lang="en-US" sz="3500" dirty="0" err="1">
                <a:latin typeface="Times New Roman" pitchFamily="18" charset="0"/>
                <a:cs typeface="Times New Roman" pitchFamily="18" charset="0"/>
              </a:rPr>
              <a:t>trang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giữ</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bí</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mật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chống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trinh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sát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địch</a:t>
            </a:r>
            <a:endParaRPr lang="en-US" sz="3500" dirty="0" smtClean="0">
              <a:latin typeface="Times New Roman" pitchFamily="18" charset="0"/>
              <a:cs typeface="Times New Roman" pitchFamily="18" charset="0"/>
            </a:endParaRPr>
          </a:p>
          <a:p>
            <a:pPr marL="0" indent="0">
              <a:buNone/>
            </a:pPr>
            <a:r>
              <a:rPr lang="en-US" sz="3500" dirty="0">
                <a:latin typeface="Times New Roman" pitchFamily="18" charset="0"/>
                <a:cs typeface="Times New Roman" pitchFamily="18" charset="0"/>
              </a:rPr>
              <a:t>c, </a:t>
            </a:r>
            <a:r>
              <a:rPr lang="en-US" sz="3500" dirty="0" err="1">
                <a:latin typeface="Times New Roman" pitchFamily="18" charset="0"/>
                <a:cs typeface="Times New Roman" pitchFamily="18" charset="0"/>
              </a:rPr>
              <a:t>Làm</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hầm</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hố</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phòng</a:t>
            </a:r>
            <a:r>
              <a:rPr lang="en-US" sz="3500" dirty="0">
                <a:latin typeface="Times New Roman" pitchFamily="18" charset="0"/>
                <a:cs typeface="Times New Roman" pitchFamily="18" charset="0"/>
              </a:rPr>
              <a:t> </a:t>
            </a:r>
            <a:r>
              <a:rPr lang="en-US" sz="3500" dirty="0" err="1" smtClean="0">
                <a:latin typeface="Times New Roman" pitchFamily="18" charset="0"/>
                <a:cs typeface="Times New Roman" pitchFamily="18" charset="0"/>
              </a:rPr>
              <a:t>tránh</a:t>
            </a:r>
            <a:endParaRPr lang="en-US" sz="3500" dirty="0" smtClean="0">
              <a:latin typeface="Times New Roman" pitchFamily="18" charset="0"/>
              <a:cs typeface="Times New Roman" pitchFamily="18" charset="0"/>
            </a:endParaRPr>
          </a:p>
          <a:p>
            <a:pPr marL="0" indent="0">
              <a:buNone/>
            </a:pPr>
            <a:r>
              <a:rPr lang="en-US" sz="3500" dirty="0" smtClean="0">
                <a:latin typeface="Times New Roman" pitchFamily="18" charset="0"/>
                <a:cs typeface="Times New Roman" pitchFamily="18" charset="0"/>
              </a:rPr>
              <a:t>d, </a:t>
            </a:r>
            <a:r>
              <a:rPr lang="en-US" sz="3500" dirty="0" err="1">
                <a:latin typeface="Times New Roman" pitchFamily="18" charset="0"/>
                <a:cs typeface="Times New Roman" pitchFamily="18" charset="0"/>
              </a:rPr>
              <a:t>Sơ</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tán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phân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tán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các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tập</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trung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đông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dân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cư</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các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công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nghiệp</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khu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chế</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xuất</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tránh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tụ</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họp</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đông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người</a:t>
            </a:r>
            <a:endParaRPr lang="en-US" sz="3500" dirty="0">
              <a:latin typeface="Times New Roman" pitchFamily="18" charset="0"/>
              <a:cs typeface="Times New Roman" pitchFamily="18" charset="0"/>
            </a:endParaRPr>
          </a:p>
          <a:p>
            <a:pPr marL="0" indent="0">
              <a:buNone/>
            </a:pPr>
            <a:r>
              <a:rPr lang="en-US" sz="3500" dirty="0">
                <a:latin typeface="Times New Roman" pitchFamily="18" charset="0"/>
                <a:cs typeface="Times New Roman" pitchFamily="18" charset="0"/>
              </a:rPr>
              <a:t>e, </a:t>
            </a:r>
            <a:r>
              <a:rPr lang="en-US" sz="3500" dirty="0" err="1">
                <a:latin typeface="Times New Roman" pitchFamily="18" charset="0"/>
                <a:cs typeface="Times New Roman" pitchFamily="18" charset="0"/>
              </a:rPr>
              <a:t>Đánh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trả</a:t>
            </a:r>
            <a:endParaRPr lang="en-US" sz="3500" dirty="0" smtClean="0">
              <a:latin typeface="Times New Roman" pitchFamily="18" charset="0"/>
              <a:cs typeface="Times New Roman" pitchFamily="18" charset="0"/>
            </a:endParaRPr>
          </a:p>
          <a:p>
            <a:pPr marL="0" indent="0">
              <a:buNone/>
            </a:pPr>
            <a:r>
              <a:rPr lang="en-US" sz="3500" dirty="0" smtClean="0">
                <a:latin typeface="Times New Roman" pitchFamily="18" charset="0"/>
                <a:cs typeface="Times New Roman" pitchFamily="18" charset="0"/>
              </a:rPr>
              <a:t>g, </a:t>
            </a:r>
            <a:r>
              <a:rPr lang="en-US" sz="3500" dirty="0" err="1" smtClean="0">
                <a:latin typeface="Times New Roman" pitchFamily="18" charset="0"/>
                <a:cs typeface="Times New Roman" pitchFamily="18" charset="0"/>
              </a:rPr>
              <a:t>Khắc</a:t>
            </a:r>
            <a:r>
              <a:rPr lang="en-US" sz="3500" dirty="0" smtClean="0">
                <a:latin typeface="Times New Roman" pitchFamily="18" charset="0"/>
                <a:cs typeface="Times New Roman" pitchFamily="18" charset="0"/>
              </a:rPr>
              <a:t> </a:t>
            </a:r>
            <a:r>
              <a:rPr lang="en-US" sz="3500" dirty="0" err="1">
                <a:latin typeface="Times New Roman" pitchFamily="18" charset="0"/>
                <a:cs typeface="Times New Roman" pitchFamily="18" charset="0"/>
              </a:rPr>
              <a:t>phục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hậu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quả</a:t>
            </a:r>
            <a:endParaRPr lang="en-US" sz="3500" dirty="0">
              <a:latin typeface="Times New Roman" pitchFamily="18" charset="0"/>
              <a:cs typeface="Times New Roman" pitchFamily="18" charset="0"/>
            </a:endParaRPr>
          </a:p>
        </p:txBody>
      </p:sp>
    </p:spTree>
    <p:extLst>
      <p:ext uri="{BB962C8B-B14F-4D97-AF65-F5344CB8AC3E}">
        <p14:creationId xmlns:p14="http://schemas.microsoft.com/office/powerpoint/2010/main" val="276494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697" y="2544611"/>
            <a:ext cx="11959141" cy="923330"/>
          </a:xfrm>
          <a:prstGeom prst="rect">
            <a:avLst/>
          </a:prstGeom>
          <a:noFill/>
        </p:spPr>
        <p:txBody>
          <a:bodyPr wrap="square" lIns="91440" tIns="45720" rIns="91440" bIns="45720">
            <a:spAutoFit/>
          </a:bodyPr>
          <a:lstStyle/>
          <a:p>
            <a:pPr algn="ct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Cảm</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ơn</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Quý</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thầy</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cô</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và</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các</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em</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9971221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9441" y="304800"/>
            <a:ext cx="10945654" cy="1143000"/>
          </a:xfrm>
        </p:spPr>
        <p:txBody>
          <a:bodyPr>
            <a:normAutofit fontScale="90000"/>
          </a:bodyPr>
          <a:lstStyle/>
          <a:p>
            <a:pPr algn="l"/>
            <a:r>
              <a:rPr lang="en-US" sz="3600" b="1" dirty="0" smtClean="0">
                <a:latin typeface="Times New Roman" pitchFamily="18" charset="0"/>
                <a:cs typeface="Times New Roman" pitchFamily="18" charset="0"/>
              </a:rPr>
              <a:t>I. BOM, ĐẠN VÀ CÁCH PHÒNG TRÁNH</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Đặc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a:t>a</a:t>
            </a:r>
            <a:r>
              <a:rPr lang="en-US" dirty="0" smtClean="0"/>
              <a:t>, </a:t>
            </a:r>
            <a:r>
              <a:rPr lang="en-US" dirty="0" err="1" smtClean="0"/>
              <a:t>Tên</a:t>
            </a:r>
            <a:r>
              <a:rPr lang="en-US" dirty="0" smtClean="0"/>
              <a:t> </a:t>
            </a:r>
            <a:r>
              <a:rPr lang="en-US" dirty="0" err="1" smtClean="0"/>
              <a:t>lửa</a:t>
            </a:r>
            <a:r>
              <a:rPr lang="en-US" dirty="0" smtClean="0"/>
              <a:t> </a:t>
            </a:r>
            <a:r>
              <a:rPr lang="en-US" dirty="0" err="1" smtClean="0"/>
              <a:t>hành</a:t>
            </a:r>
            <a:r>
              <a:rPr lang="en-US" dirty="0" smtClean="0"/>
              <a:t> </a:t>
            </a:r>
            <a:r>
              <a:rPr lang="en-US" dirty="0" err="1" smtClean="0"/>
              <a:t>trình</a:t>
            </a:r>
            <a:r>
              <a:rPr lang="en-US" dirty="0" smtClean="0"/>
              <a:t> (Tomahawk)</a:t>
            </a:r>
          </a:p>
          <a:p>
            <a:pPr marL="0" indent="0">
              <a:buNone/>
            </a:pPr>
            <a:r>
              <a:rPr lang="en-US" dirty="0" err="1" smtClean="0"/>
              <a:t>Câu</a:t>
            </a:r>
            <a:r>
              <a:rPr lang="en-US" dirty="0" smtClean="0"/>
              <a:t> </a:t>
            </a:r>
            <a:r>
              <a:rPr lang="en-US" dirty="0" err="1" smtClean="0"/>
              <a:t>hỏi</a:t>
            </a:r>
            <a:r>
              <a:rPr lang="en-US" dirty="0" smtClean="0"/>
              <a:t>: </a:t>
            </a:r>
            <a:r>
              <a:rPr lang="en-US" dirty="0" err="1" smtClean="0"/>
              <a:t>Xem</a:t>
            </a:r>
            <a:r>
              <a:rPr lang="en-US" dirty="0" smtClean="0"/>
              <a:t> video </a:t>
            </a:r>
            <a:r>
              <a:rPr lang="en-US" dirty="0" err="1" smtClean="0"/>
              <a:t>và</a:t>
            </a:r>
            <a:r>
              <a:rPr lang="en-US" dirty="0" smtClean="0"/>
              <a:t> SGK </a:t>
            </a:r>
            <a:r>
              <a:rPr lang="en-US" dirty="0" err="1" smtClean="0"/>
              <a:t>cho</a:t>
            </a:r>
            <a:r>
              <a:rPr lang="en-US" dirty="0" smtClean="0"/>
              <a:t> </a:t>
            </a:r>
            <a:r>
              <a:rPr lang="en-US" dirty="0" err="1" smtClean="0"/>
              <a:t>biết</a:t>
            </a:r>
            <a:r>
              <a:rPr lang="en-US" dirty="0" smtClean="0"/>
              <a:t> </a:t>
            </a:r>
            <a:r>
              <a:rPr lang="en-US" dirty="0" err="1" smtClean="0"/>
              <a:t>tên</a:t>
            </a:r>
            <a:r>
              <a:rPr lang="en-US" dirty="0" smtClean="0"/>
              <a:t> </a:t>
            </a:r>
            <a:r>
              <a:rPr lang="en-US" dirty="0" err="1" smtClean="0"/>
              <a:t>lửa</a:t>
            </a:r>
            <a:r>
              <a:rPr lang="en-US" dirty="0" smtClean="0"/>
              <a:t> </a:t>
            </a:r>
            <a:r>
              <a:rPr lang="en-US" dirty="0" err="1" smtClean="0"/>
              <a:t>hành</a:t>
            </a:r>
            <a:r>
              <a:rPr lang="en-US" dirty="0" smtClean="0"/>
              <a:t> </a:t>
            </a:r>
            <a:r>
              <a:rPr lang="en-US" dirty="0" err="1" smtClean="0"/>
              <a:t>trình</a:t>
            </a:r>
            <a:r>
              <a:rPr lang="en-US" dirty="0" smtClean="0"/>
              <a:t> Tomahawk </a:t>
            </a:r>
            <a:r>
              <a:rPr lang="en-US" dirty="0" err="1" smtClean="0"/>
              <a:t>được</a:t>
            </a:r>
            <a:r>
              <a:rPr lang="en-US" dirty="0" smtClean="0"/>
              <a:t> </a:t>
            </a:r>
            <a:r>
              <a:rPr lang="en-US" dirty="0" err="1" smtClean="0"/>
              <a:t>bắn</a:t>
            </a:r>
            <a:r>
              <a:rPr lang="en-US" dirty="0" smtClean="0"/>
              <a:t> </a:t>
            </a:r>
            <a:r>
              <a:rPr lang="en-US" dirty="0" err="1" smtClean="0"/>
              <a:t>từ</a:t>
            </a:r>
            <a:r>
              <a:rPr lang="en-US" dirty="0" smtClean="0"/>
              <a:t> </a:t>
            </a:r>
            <a:r>
              <a:rPr lang="en-US" dirty="0" err="1" smtClean="0"/>
              <a:t>đâu</a:t>
            </a:r>
            <a:r>
              <a:rPr lang="en-US" dirty="0" smtClean="0"/>
              <a:t> </a:t>
            </a:r>
            <a:r>
              <a:rPr lang="en-US" dirty="0" err="1" smtClean="0"/>
              <a:t>và</a:t>
            </a:r>
            <a:r>
              <a:rPr lang="en-US" dirty="0" smtClean="0"/>
              <a:t> </a:t>
            </a:r>
            <a:r>
              <a:rPr lang="en-US" dirty="0" err="1" smtClean="0"/>
              <a:t>vào</a:t>
            </a:r>
            <a:r>
              <a:rPr lang="en-US" dirty="0" smtClean="0"/>
              <a:t> </a:t>
            </a:r>
            <a:r>
              <a:rPr lang="en-US" dirty="0" err="1" smtClean="0"/>
              <a:t>những</a:t>
            </a:r>
            <a:r>
              <a:rPr lang="en-US" dirty="0" smtClean="0"/>
              <a:t> </a:t>
            </a:r>
            <a:r>
              <a:rPr lang="en-US" dirty="0" err="1" smtClean="0"/>
              <a:t>mục</a:t>
            </a:r>
            <a:r>
              <a:rPr lang="en-US" dirty="0" smtClean="0"/>
              <a:t> </a:t>
            </a:r>
            <a:r>
              <a:rPr lang="en-US" dirty="0" err="1" smtClean="0"/>
              <a:t>tiêu</a:t>
            </a:r>
            <a:r>
              <a:rPr lang="en-US" dirty="0" smtClean="0"/>
              <a:t> </a:t>
            </a:r>
            <a:r>
              <a:rPr lang="en-US" dirty="0" err="1" smtClean="0"/>
              <a:t>nào</a:t>
            </a:r>
            <a:r>
              <a:rPr lang="en-US" dirty="0" smtClean="0"/>
              <a:t>?</a:t>
            </a:r>
            <a:endParaRPr lang="en-US" dirty="0"/>
          </a:p>
        </p:txBody>
      </p:sp>
    </p:spTree>
    <p:extLst>
      <p:ext uri="{BB962C8B-B14F-4D97-AF65-F5344CB8AC3E}">
        <p14:creationId xmlns:p14="http://schemas.microsoft.com/office/powerpoint/2010/main" val="1206351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9441" y="5181600"/>
            <a:ext cx="10945654" cy="1447800"/>
          </a:xfrm>
        </p:spPr>
        <p:txBody>
          <a:bodyPr>
            <a:noAutofit/>
          </a:bodyPr>
          <a:lstStyle/>
          <a:p>
            <a:pPr algn="l"/>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liền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tàu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tàu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ngầm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máy</a:t>
            </a:r>
            <a:r>
              <a:rPr lang="en-US" sz="3600" dirty="0" smtClean="0">
                <a:latin typeface="Times New Roman" pitchFamily="18" charset="0"/>
                <a:cs typeface="Times New Roman" pitchFamily="18" charset="0"/>
              </a:rPr>
              <a:t> bay,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theo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chương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 y="32657"/>
            <a:ext cx="5632091" cy="2634345"/>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360" y="10886"/>
            <a:ext cx="5371478" cy="265611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7" y="2819400"/>
            <a:ext cx="5646568" cy="219891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881" y="2819400"/>
            <a:ext cx="5371478" cy="2198914"/>
          </a:xfrm>
          <a:prstGeom prst="rect">
            <a:avLst/>
          </a:prstGeom>
        </p:spPr>
      </p:pic>
    </p:spTree>
    <p:extLst>
      <p:ext uri="{BB962C8B-B14F-4D97-AF65-F5344CB8AC3E}">
        <p14:creationId xmlns:p14="http://schemas.microsoft.com/office/powerpoint/2010/main" val="3544284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046" y="5725886"/>
            <a:ext cx="10945654" cy="1143000"/>
          </a:xfrm>
        </p:spPr>
        <p:txBody>
          <a:bodyPr>
            <a:norm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tiêu</a:t>
            </a:r>
            <a:r>
              <a:rPr lang="en-US" sz="3200" dirty="0" smtClean="0">
                <a:latin typeface="Times New Roman" pitchFamily="18" charset="0"/>
                <a:cs typeface="Times New Roman" pitchFamily="18" charset="0"/>
              </a:rPr>
              <a:t> </a:t>
            </a:r>
            <a:r>
              <a:rPr lang="en-US" sz="3200" err="1" smtClean="0">
                <a:latin typeface="Times New Roman" pitchFamily="18" charset="0"/>
                <a:cs typeface="Times New Roman" pitchFamily="18" charset="0"/>
              </a:rPr>
              <a:t>cố</a:t>
            </a:r>
            <a:r>
              <a:rPr lang="en-US" sz="3200" smtClean="0">
                <a:latin typeface="Times New Roman" pitchFamily="18" charset="0"/>
                <a:cs typeface="Times New Roman" pitchFamily="18" charset="0"/>
              </a:rPr>
              <a:t> định</a:t>
            </a:r>
            <a:endParaRPr lang="en-US" sz="32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7" y="2"/>
            <a:ext cx="5776872" cy="266699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793" y="2"/>
            <a:ext cx="5675524" cy="26669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95600"/>
            <a:ext cx="5776873" cy="2667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6314" y="2895600"/>
            <a:ext cx="5675524" cy="2667000"/>
          </a:xfrm>
          <a:prstGeom prst="rect">
            <a:avLst/>
          </a:prstGeom>
        </p:spPr>
      </p:pic>
    </p:spTree>
    <p:extLst>
      <p:ext uri="{BB962C8B-B14F-4D97-AF65-F5344CB8AC3E}">
        <p14:creationId xmlns:p14="http://schemas.microsoft.com/office/powerpoint/2010/main" val="38968755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
                                          </p:val>
                                        </p:tav>
                                        <p:tav tm="100000">
                                          <p:val>
                                            <p:strVal val="#ppt_w"/>
                                          </p:val>
                                        </p:tav>
                                      </p:tavLst>
                                    </p:anim>
                                    <p:anim calcmode="lin" valueType="num">
                                      <p:cBhvr>
                                        <p:cTn id="34" dur="1000" fill="hold"/>
                                        <p:tgtEl>
                                          <p:spTgt spid="2"/>
                                        </p:tgtEl>
                                        <p:attrNameLst>
                                          <p:attrName>ppt_h</p:attrName>
                                        </p:attrNameLst>
                                      </p:cBhvr>
                                      <p:tavLst>
                                        <p:tav tm="0">
                                          <p:val>
                                            <p:fltVal val="0"/>
                                          </p:val>
                                        </p:tav>
                                        <p:tav tm="100000">
                                          <p:val>
                                            <p:strVal val="#ppt_h"/>
                                          </p:val>
                                        </p:tav>
                                      </p:tavLst>
                                    </p:anim>
                                    <p:anim calcmode="lin" valueType="num">
                                      <p:cBhvr>
                                        <p:cTn id="35" dur="1000" fill="hold"/>
                                        <p:tgtEl>
                                          <p:spTgt spid="2"/>
                                        </p:tgtEl>
                                        <p:attrNameLst>
                                          <p:attrName>style.rotation</p:attrName>
                                        </p:attrNameLst>
                                      </p:cBhvr>
                                      <p:tavLst>
                                        <p:tav tm="0">
                                          <p:val>
                                            <p:fltVal val="90"/>
                                          </p:val>
                                        </p:tav>
                                        <p:tav tm="100000">
                                          <p:val>
                                            <p:fltVal val="0"/>
                                          </p:val>
                                        </p:tav>
                                      </p:tavLst>
                                    </p:anim>
                                    <p:animEffect transition="in" filter="fade">
                                      <p:cBhvr>
                                        <p:cTn id="3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944562"/>
          </a:xfrm>
        </p:spPr>
        <p:txBody>
          <a:bodyPr>
            <a:noAutofit/>
          </a:bodyPr>
          <a:lstStyle/>
          <a:p>
            <a:pPr algn="l"/>
            <a:r>
              <a:rPr lang="en-US" sz="4000" smtClean="0">
                <a:latin typeface="Times New Roman" pitchFamily="18" charset="0"/>
                <a:cs typeface="Times New Roman" pitchFamily="18" charset="0"/>
              </a:rPr>
              <a:t>b</a:t>
            </a:r>
            <a:r>
              <a:rPr lang="en-US" sz="4000" dirty="0">
                <a:latin typeface="Times New Roman" pitchFamily="18" charset="0"/>
                <a:cs typeface="Times New Roman" pitchFamily="18" charset="0"/>
              </a:rPr>
              <a:t>)</a:t>
            </a:r>
            <a:r>
              <a:rPr lang="en-US" sz="400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Bom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err="1" smtClean="0">
                <a:latin typeface="Times New Roman" pitchFamily="18" charset="0"/>
                <a:cs typeface="Times New Roman" pitchFamily="18" charset="0"/>
              </a:rPr>
              <a:t>điều</a:t>
            </a:r>
            <a:r>
              <a:rPr lang="en-US" sz="4000" smtClean="0">
                <a:latin typeface="Times New Roman" pitchFamily="18" charset="0"/>
                <a:cs typeface="Times New Roman" pitchFamily="18" charset="0"/>
              </a:rPr>
              <a:t> khiển</a:t>
            </a:r>
            <a:endParaRPr lang="en-US" sz="4000" dirty="0"/>
          </a:p>
        </p:txBody>
      </p:sp>
      <p:sp>
        <p:nvSpPr>
          <p:cNvPr id="3" name="Content Placeholder 2"/>
          <p:cNvSpPr>
            <a:spLocks noGrp="1"/>
          </p:cNvSpPr>
          <p:nvPr>
            <p:ph idx="1"/>
          </p:nvPr>
        </p:nvSpPr>
        <p:spPr>
          <a:xfrm>
            <a:off x="608092" y="1447801"/>
            <a:ext cx="10945654" cy="4678364"/>
          </a:xfrm>
        </p:spPr>
        <p:txBody>
          <a:bodyPr/>
          <a:lstStyle/>
          <a:p>
            <a:pPr marL="0" indent="0">
              <a:buNone/>
            </a:pPr>
            <a:r>
              <a:rPr lang="en-US" dirty="0" err="1" smtClean="0"/>
              <a:t>Câu</a:t>
            </a:r>
            <a:r>
              <a:rPr lang="en-US" dirty="0" smtClean="0"/>
              <a:t> </a:t>
            </a:r>
            <a:r>
              <a:rPr lang="en-US" dirty="0" err="1" smtClean="0"/>
              <a:t>hỏi</a:t>
            </a:r>
            <a:r>
              <a:rPr lang="en-US" dirty="0" smtClean="0"/>
              <a:t>: Theo </a:t>
            </a:r>
            <a:r>
              <a:rPr lang="en-US" dirty="0" err="1" smtClean="0"/>
              <a:t>em</a:t>
            </a:r>
            <a:r>
              <a:rPr lang="en-US" dirty="0" smtClean="0"/>
              <a:t> </a:t>
            </a:r>
            <a:r>
              <a:rPr lang="en-US" dirty="0" err="1" smtClean="0"/>
              <a:t>bom</a:t>
            </a:r>
            <a:r>
              <a:rPr lang="en-US" dirty="0" smtClean="0"/>
              <a:t> </a:t>
            </a:r>
            <a:r>
              <a:rPr lang="en-US" dirty="0" err="1" smtClean="0"/>
              <a:t>điều</a:t>
            </a:r>
            <a:r>
              <a:rPr lang="en-US" dirty="0" smtClean="0"/>
              <a:t> </a:t>
            </a:r>
            <a:r>
              <a:rPr lang="en-US" dirty="0" err="1" smtClean="0"/>
              <a:t>khiển</a:t>
            </a:r>
            <a:r>
              <a:rPr lang="en-US" dirty="0" smtClean="0"/>
              <a:t> </a:t>
            </a:r>
            <a:r>
              <a:rPr lang="en-US" dirty="0" err="1" smtClean="0"/>
              <a:t>là</a:t>
            </a:r>
            <a:r>
              <a:rPr lang="en-US" dirty="0" smtClean="0"/>
              <a:t> </a:t>
            </a:r>
            <a:r>
              <a:rPr lang="en-US" dirty="0" err="1" smtClean="0"/>
              <a:t>gì</a:t>
            </a:r>
            <a:r>
              <a:rPr lang="en-US" dirty="0" smtClean="0"/>
              <a:t>? </a:t>
            </a:r>
            <a:r>
              <a:rPr lang="en-US" dirty="0" err="1" smtClean="0"/>
              <a:t>Kể</a:t>
            </a:r>
            <a:r>
              <a:rPr lang="en-US" dirty="0" smtClean="0"/>
              <a:t> </a:t>
            </a:r>
            <a:r>
              <a:rPr lang="en-US" dirty="0" err="1" smtClean="0"/>
              <a:t>tên</a:t>
            </a:r>
            <a:r>
              <a:rPr lang="en-US" dirty="0" smtClean="0"/>
              <a:t> </a:t>
            </a:r>
            <a:r>
              <a:rPr lang="en-US" dirty="0" err="1" smtClean="0"/>
              <a:t>một</a:t>
            </a:r>
            <a:r>
              <a:rPr lang="en-US" dirty="0" smtClean="0"/>
              <a:t> </a:t>
            </a:r>
            <a:r>
              <a:rPr lang="en-US" dirty="0" err="1" smtClean="0"/>
              <a:t>số</a:t>
            </a:r>
            <a:r>
              <a:rPr lang="en-US" dirty="0" smtClean="0"/>
              <a:t> </a:t>
            </a:r>
            <a:r>
              <a:rPr lang="en-US" dirty="0" err="1" smtClean="0"/>
              <a:t>loại</a:t>
            </a:r>
            <a:r>
              <a:rPr lang="en-US" dirty="0" smtClean="0"/>
              <a:t> </a:t>
            </a:r>
            <a:r>
              <a:rPr lang="en-US" dirty="0" err="1" smtClean="0"/>
              <a:t>bom</a:t>
            </a:r>
            <a:r>
              <a:rPr lang="en-US" dirty="0" smtClean="0"/>
              <a:t> </a:t>
            </a:r>
            <a:r>
              <a:rPr lang="en-US" dirty="0" err="1" smtClean="0"/>
              <a:t>điều</a:t>
            </a:r>
            <a:r>
              <a:rPr lang="en-US" dirty="0" smtClean="0"/>
              <a:t> </a:t>
            </a:r>
            <a:r>
              <a:rPr lang="en-US" dirty="0" err="1" smtClean="0"/>
              <a:t>khiển</a:t>
            </a:r>
            <a:r>
              <a:rPr lang="en-US" dirty="0" smtClean="0"/>
              <a:t> </a:t>
            </a:r>
            <a:r>
              <a:rPr lang="en-US" dirty="0" err="1" smtClean="0"/>
              <a:t>mà</a:t>
            </a:r>
            <a:r>
              <a:rPr lang="en-US" dirty="0" smtClean="0"/>
              <a:t> </a:t>
            </a:r>
            <a:r>
              <a:rPr lang="en-US" dirty="0" err="1" smtClean="0"/>
              <a:t>em</a:t>
            </a:r>
            <a:r>
              <a:rPr lang="en-US" dirty="0" smtClean="0"/>
              <a:t> </a:t>
            </a:r>
            <a:r>
              <a:rPr lang="en-US" dirty="0" err="1" smtClean="0"/>
              <a:t>biết</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230" y="2590800"/>
            <a:ext cx="9425424" cy="3883152"/>
          </a:xfrm>
          <a:prstGeom prst="rect">
            <a:avLst/>
          </a:prstGeom>
        </p:spPr>
      </p:pic>
    </p:spTree>
    <p:extLst>
      <p:ext uri="{BB962C8B-B14F-4D97-AF65-F5344CB8AC3E}">
        <p14:creationId xmlns:p14="http://schemas.microsoft.com/office/powerpoint/2010/main" val="1736043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789" y="0"/>
            <a:ext cx="11148352" cy="2286000"/>
          </a:xfrm>
        </p:spPr>
        <p:txBody>
          <a:bodyPr>
            <a:noAutofit/>
          </a:bodyPr>
          <a:lstStyle/>
          <a:p>
            <a:pPr algn="l"/>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Bom</a:t>
            </a:r>
            <a:r>
              <a:rPr lang="en-US" sz="3200" dirty="0" smtClean="0">
                <a:latin typeface="Times New Roman" pitchFamily="18" charset="0"/>
                <a:cs typeface="Times New Roman" pitchFamily="18" charset="0"/>
              </a:rPr>
              <a:t> CBU-24: </a:t>
            </a:r>
            <a:r>
              <a:rPr lang="en-US" sz="3200" dirty="0" err="1" smtClean="0">
                <a:latin typeface="Times New Roman" pitchFamily="18" charset="0"/>
                <a:cs typeface="Times New Roman" pitchFamily="18" charset="0"/>
              </a:rPr>
              <a:t>Bom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chùm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catxet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bom</a:t>
            </a:r>
            <a:r>
              <a:rPr lang="en-US" sz="3200" dirty="0" smtClean="0">
                <a:latin typeface="Times New Roman" pitchFamily="18" charset="0"/>
                <a:cs typeface="Times New Roman" pitchFamily="18" charset="0"/>
              </a:rPr>
              <a:t> bi </a:t>
            </a:r>
            <a:r>
              <a:rPr lang="en-US" sz="3200" dirty="0" err="1" smtClean="0">
                <a:latin typeface="Times New Roman" pitchFamily="18" charset="0"/>
                <a:cs typeface="Times New Roman" pitchFamily="18" charset="0"/>
              </a:rPr>
              <a:t>dạng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chứa</a:t>
            </a:r>
            <a:r>
              <a:rPr lang="en-US" sz="3200" dirty="0" smtClean="0">
                <a:latin typeface="Times New Roman" pitchFamily="18" charset="0"/>
                <a:cs typeface="Times New Roman" pitchFamily="18" charset="0"/>
              </a:rPr>
              <a:t> 200 </a:t>
            </a:r>
            <a:r>
              <a:rPr lang="en-US" sz="3200" dirty="0" err="1" smtClean="0">
                <a:latin typeface="Times New Roman" pitchFamily="18" charset="0"/>
                <a:cs typeface="Times New Roman" pitchFamily="18" charset="0"/>
              </a:rPr>
              <a:t>bom</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bán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10m.</a:t>
            </a:r>
            <a:endParaRPr lang="en-US" sz="3200" dirty="0">
              <a:latin typeface="Times New Roman" pitchFamily="18" charset="0"/>
              <a:cs typeface="Times New Roman" pitchFamily="18" charset="0"/>
            </a:endParaRPr>
          </a:p>
        </p:txBody>
      </p:sp>
      <p:pic>
        <p:nvPicPr>
          <p:cNvPr id="4" name="Picture 14" descr="ANd9GcQVBIXZHMxnWW02_lNVUBOOLaoC8KKa5jpwN8QukjZWGM1dh80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533" y="2057400"/>
            <a:ext cx="972947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137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046" y="76200"/>
            <a:ext cx="10945654" cy="1752600"/>
          </a:xfrm>
        </p:spPr>
        <p:txBody>
          <a:bodyPr>
            <a:noAutofit/>
          </a:bodyPr>
          <a:lstStyle/>
          <a:p>
            <a:pPr algn="l"/>
            <a:r>
              <a:rPr lang="en-US" sz="3200" smtClean="0">
                <a:latin typeface="Times New Roman" pitchFamily="18" charset="0"/>
                <a:cs typeface="Times New Roman" pitchFamily="18" charset="0"/>
              </a:rPr>
              <a:t>- Bom </a:t>
            </a:r>
            <a:r>
              <a:rPr lang="en-US" sz="3200" dirty="0" smtClean="0">
                <a:latin typeface="Times New Roman" pitchFamily="18" charset="0"/>
                <a:cs typeface="Times New Roman" pitchFamily="18" charset="0"/>
              </a:rPr>
              <a:t>CBU-55(</a:t>
            </a:r>
            <a:r>
              <a:rPr lang="en-US" sz="3200" dirty="0" err="1" smtClean="0">
                <a:latin typeface="Times New Roman" pitchFamily="18" charset="0"/>
                <a:cs typeface="Times New Roman" pitchFamily="18" charset="0"/>
              </a:rPr>
              <a:t>bom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quang</a:t>
            </a:r>
            <a:r>
              <a:rPr lang="en-US" sz="32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máy</a:t>
            </a:r>
            <a:r>
              <a:rPr lang="en-US" sz="2800" dirty="0" smtClean="0">
                <a:latin typeface="Times New Roman" pitchFamily="18" charset="0"/>
                <a:cs typeface="Times New Roman" pitchFamily="18" charset="0"/>
              </a:rPr>
              <a:t> bay, </a:t>
            </a:r>
            <a:r>
              <a:rPr lang="en-US" sz="2800" dirty="0" err="1" smtClean="0">
                <a:latin typeface="Times New Roman" pitchFamily="18" charset="0"/>
                <a:cs typeface="Times New Roman" pitchFamily="18" charset="0"/>
              </a:rPr>
              <a:t>gây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endParaRPr lang="en-US" sz="2800" dirty="0">
              <a:latin typeface="Times New Roman" pitchFamily="18" charset="0"/>
              <a:cs typeface="Times New Roman" pitchFamily="18" charset="0"/>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0720" y="1752600"/>
            <a:ext cx="10883026" cy="5105400"/>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720" y="1752600"/>
            <a:ext cx="10984376" cy="4991100"/>
          </a:xfrm>
          <a:prstGeom prst="rect">
            <a:avLst/>
          </a:prstGeom>
        </p:spPr>
      </p:pic>
    </p:spTree>
    <p:extLst>
      <p:ext uri="{BB962C8B-B14F-4D97-AF65-F5344CB8AC3E}">
        <p14:creationId xmlns:p14="http://schemas.microsoft.com/office/powerpoint/2010/main" val="1742895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935162"/>
          </a:xfrm>
        </p:spPr>
        <p:txBody>
          <a:bodyPr>
            <a:normAutofit/>
          </a:bodyPr>
          <a:lstStyle/>
          <a:p>
            <a:pPr algn="l"/>
            <a:r>
              <a:rPr lang="en-US" sz="2600" dirty="0" smtClean="0">
                <a:latin typeface="Times New Roman" pitchFamily="18" charset="0"/>
                <a:cs typeface="Times New Roman" pitchFamily="18" charset="0"/>
              </a:rPr>
              <a:t>-</a:t>
            </a:r>
            <a:r>
              <a:rPr lang="en-US" sz="2600" dirty="0" err="1" smtClean="0">
                <a:latin typeface="Times New Roman" pitchFamily="18" charset="0"/>
                <a:cs typeface="Times New Roman" pitchFamily="18" charset="0"/>
              </a:rPr>
              <a:t>Bom</a:t>
            </a:r>
            <a:r>
              <a:rPr lang="en-US" sz="2600" dirty="0" smtClean="0">
                <a:latin typeface="Times New Roman" pitchFamily="18" charset="0"/>
                <a:cs typeface="Times New Roman" pitchFamily="18" charset="0"/>
              </a:rPr>
              <a:t> GBU-17: </a:t>
            </a:r>
            <a:r>
              <a:rPr lang="en-US" sz="2600" dirty="0" err="1" smtClean="0">
                <a:latin typeface="Times New Roman" pitchFamily="18" charset="0"/>
                <a:cs typeface="Times New Roman" pitchFamily="18" charset="0"/>
              </a:rPr>
              <a:t>Bom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xuyên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tự</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dẫn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laze, </a:t>
            </a:r>
            <a:r>
              <a:rPr lang="en-US" sz="2600" dirty="0" err="1" smtClean="0">
                <a:latin typeface="Times New Roman" pitchFamily="18" charset="0"/>
                <a:cs typeface="Times New Roman" pitchFamily="18" charset="0"/>
              </a:rPr>
              <a:t>dùng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đánh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trình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hầm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ngầm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bê</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trúng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lượng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nổ</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tạo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lỗ</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sâu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bom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kích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nổ</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bom</a:t>
            </a:r>
            <a:endParaRPr lang="en-US" sz="2600" dirty="0">
              <a:latin typeface="Times New Roman" pitchFamily="18" charset="0"/>
              <a:cs typeface="Times New Roman"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8881" y="2332038"/>
            <a:ext cx="9426177" cy="4525963"/>
          </a:xfrm>
        </p:spPr>
      </p:pic>
    </p:spTree>
    <p:extLst>
      <p:ext uri="{BB962C8B-B14F-4D97-AF65-F5344CB8AC3E}">
        <p14:creationId xmlns:p14="http://schemas.microsoft.com/office/powerpoint/2010/main" val="1767270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TotalTime>
  <Words>682</Words>
  <Application>Microsoft Office PowerPoint</Application>
  <PresentationFormat>Custom</PresentationFormat>
  <Paragraphs>46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SỞ GIÁO DỤC VÀ ĐÀO TẠO TPHCM TRƯỜNG THPT THẠNH LỘC</vt:lpstr>
      <vt:lpstr>Từ những hình ảnh trên rút ra tác hại của bom đạn?</vt:lpstr>
      <vt:lpstr>I. BOM, ĐẠN VÀ CÁCH PHÒNG TRÁNH 1. Đặc điểm của một số loại bom đạn</vt:lpstr>
      <vt:lpstr>- Được phóng từ trên đất liền, tàu nổi, tàu ngầm hoặc máy bay, được điều khiển bằng nhiều phương pháp, theo chương trình.</vt:lpstr>
      <vt:lpstr>- Dùng để để đánh mục tiêu cố định</vt:lpstr>
      <vt:lpstr>b) Bom có điều khiển</vt:lpstr>
      <vt:lpstr>- Bom CBU-24: Bom chùm dạng catxet rải bom bi dạng quả ổi để sát thương; bom mẹ chứa 200 bom con, bán kính sát thương 10m.</vt:lpstr>
      <vt:lpstr>- Bom CBU-55(bom phát quang): dùng để phát quang cây cối, dọn bãi đổ bộ cho máy bay, gây tâm lý hoang mang cho đối phương</vt:lpstr>
      <vt:lpstr>-Bom GBU-17: Bom xuyên tự dẫn bằng laze, dùng để đánh các công trình kiên cố như hầm ngầm, bê tông. Khi trúng mục tiêu, lượng nổ tạo lỗ sâu để bom chui vào kích nổ bom</vt:lpstr>
      <vt:lpstr>Bom GBU-29/30/31/32/15JDAM: Là loại bom tiến công trục tiếp vào các mục tiêu kiên cố như cầu cống, sân bay, đài phát thanh, truyền hình.</vt:lpstr>
      <vt:lpstr>-Bom hóa học: Loại bom chứa các loại khí độc, chủ yếu để sát thương sinh lực đối phương, kích thích chảy nước mắt, rát bỏng, ho, ngứa, gây suy nhược thần kinh, chóng mặt, nôn.</vt:lpstr>
      <vt:lpstr>- Chất độc màu da cam: Mỹ sử dụng trong chiến tranh VN để lại nhiều hậu quả nặng nề</vt:lpstr>
      <vt:lpstr>- Bom cháy: Sử dụng chất cháy (hỗn hợp nhôm, phốt pho, napan, các chất dễ cháy như xăng, dầu hỏa,…) dưới dạng keo hoặc bột, là phương tiện sát thương sinh lực địch đối phương</vt:lpstr>
      <vt:lpstr>-Bom mềm: Chuyên dùng để đánh phá mạng lưới điện của đối phương, không sát thương sinh lực.</vt:lpstr>
      <vt:lpstr>- Bom điện từ: Đánh phá các thiết bị điện tử.</vt:lpstr>
      <vt:lpstr> -Bom từ trường: MK-82, 117 dùng để đánh phá giao thông, khi có sắt thép đi qua, ngòi nổ cảm nhận tạo tín hiệu điện gây nổ.</vt:lpstr>
      <vt:lpstr>II. Một số biện pháp phòng tránh thông thường a) tổ chức trinh sát, thông báo, báo động</vt:lpstr>
      <vt:lpstr>b) ngụy trang, giữ bí mật chống trinh sát của địch</vt:lpstr>
      <vt:lpstr>c) Làm hầm, hố phòng tránh</vt:lpstr>
      <vt:lpstr>d) Sơ tán, phân tán các nơi tập trung đông dân cư, các ku công nghiệp, khu chế xuất, tránh tụ họp đông người</vt:lpstr>
      <vt:lpstr>e) Đánh trả</vt:lpstr>
      <vt:lpstr>g) Khắc phục hậu quả</vt:lpstr>
      <vt:lpstr>*Chú ý: Khi phát hiện bom đạn phải giữ nguyên hiện trường, đánh giấu và báo ngay với cơ quan chức năng giải quyết.</vt:lpstr>
      <vt:lpstr>Củng cố</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cang van</cp:lastModifiedBy>
  <cp:revision>50</cp:revision>
  <dcterms:created xsi:type="dcterms:W3CDTF">2020-03-07T15:30:58Z</dcterms:created>
  <dcterms:modified xsi:type="dcterms:W3CDTF">2021-08-31T14:41:00Z</dcterms:modified>
</cp:coreProperties>
</file>